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5" r:id="rId2"/>
    <p:sldId id="280" r:id="rId3"/>
    <p:sldId id="282" r:id="rId4"/>
    <p:sldId id="283" r:id="rId5"/>
    <p:sldId id="284" r:id="rId6"/>
    <p:sldId id="257" r:id="rId7"/>
    <p:sldId id="258" r:id="rId8"/>
    <p:sldId id="261" r:id="rId9"/>
    <p:sldId id="289" r:id="rId10"/>
    <p:sldId id="287" r:id="rId11"/>
    <p:sldId id="286" r:id="rId12"/>
    <p:sldId id="274" r:id="rId13"/>
    <p:sldId id="290" r:id="rId14"/>
    <p:sldId id="288" r:id="rId15"/>
    <p:sldId id="29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awbridge, Teagan" initials="DT" lastIdx="2" clrIdx="0">
    <p:extLst>
      <p:ext uri="{19B8F6BF-5375-455C-9EA6-DF929625EA0E}">
        <p15:presenceInfo xmlns:p15="http://schemas.microsoft.com/office/powerpoint/2012/main" userId="S-1-5-21-1214440339-1972579041-839522115-249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996" autoAdjust="0"/>
  </p:normalViewPr>
  <p:slideViewPr>
    <p:cSldViewPr snapToGrid="0">
      <p:cViewPr varScale="1">
        <p:scale>
          <a:sx n="81" d="100"/>
          <a:sy n="81" d="100"/>
        </p:scale>
        <p:origin x="120"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ECEA2-F2CE-4C81-B3B0-75A7717ACDC1}" type="datetimeFigureOut">
              <a:rPr lang="en-US" smtClean="0"/>
              <a:t>8/30/2019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CDA7D-E0E0-4557-87F5-586E73560DAD}" type="slidenum">
              <a:rPr lang="en-US" smtClean="0"/>
              <a:t>‹#›</a:t>
            </a:fld>
            <a:endParaRPr lang="en-US"/>
          </a:p>
        </p:txBody>
      </p:sp>
    </p:spTree>
    <p:extLst>
      <p:ext uri="{BB962C8B-B14F-4D97-AF65-F5344CB8AC3E}">
        <p14:creationId xmlns:p14="http://schemas.microsoft.com/office/powerpoint/2010/main" val="10178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4CDA7D-E0E0-4557-87F5-586E73560DAD}" type="slidenum">
              <a:rPr lang="en-US" smtClean="0"/>
              <a:t>6</a:t>
            </a:fld>
            <a:endParaRPr lang="en-US"/>
          </a:p>
        </p:txBody>
      </p:sp>
    </p:spTree>
    <p:extLst>
      <p:ext uri="{BB962C8B-B14F-4D97-AF65-F5344CB8AC3E}">
        <p14:creationId xmlns:p14="http://schemas.microsoft.com/office/powerpoint/2010/main" val="2299974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4CDA7D-E0E0-4557-87F5-586E73560DAD}" type="slidenum">
              <a:rPr lang="en-US" smtClean="0"/>
              <a:t>7</a:t>
            </a:fld>
            <a:endParaRPr lang="en-US"/>
          </a:p>
        </p:txBody>
      </p:sp>
    </p:spTree>
    <p:extLst>
      <p:ext uri="{BB962C8B-B14F-4D97-AF65-F5344CB8AC3E}">
        <p14:creationId xmlns:p14="http://schemas.microsoft.com/office/powerpoint/2010/main" val="204805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4CDA7D-E0E0-4557-87F5-586E73560DAD}" type="slidenum">
              <a:rPr lang="en-US" smtClean="0"/>
              <a:t>8</a:t>
            </a:fld>
            <a:endParaRPr lang="en-US"/>
          </a:p>
        </p:txBody>
      </p:sp>
    </p:spTree>
    <p:extLst>
      <p:ext uri="{BB962C8B-B14F-4D97-AF65-F5344CB8AC3E}">
        <p14:creationId xmlns:p14="http://schemas.microsoft.com/office/powerpoint/2010/main" val="4042809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a:p>
        </p:txBody>
      </p:sp>
      <p:sp>
        <p:nvSpPr>
          <p:cNvPr id="4" name="Slide Number Placeholder 3"/>
          <p:cNvSpPr>
            <a:spLocks noGrp="1"/>
          </p:cNvSpPr>
          <p:nvPr>
            <p:ph type="sldNum" sz="quarter" idx="10"/>
          </p:nvPr>
        </p:nvSpPr>
        <p:spPr/>
        <p:txBody>
          <a:bodyPr/>
          <a:lstStyle/>
          <a:p>
            <a:fld id="{FD4CDA7D-E0E0-4557-87F5-586E73560DAD}" type="slidenum">
              <a:rPr lang="en-US" smtClean="0"/>
              <a:t>12</a:t>
            </a:fld>
            <a:endParaRPr lang="en-US"/>
          </a:p>
        </p:txBody>
      </p:sp>
    </p:spTree>
    <p:extLst>
      <p:ext uri="{BB962C8B-B14F-4D97-AF65-F5344CB8AC3E}">
        <p14:creationId xmlns:p14="http://schemas.microsoft.com/office/powerpoint/2010/main" val="1605620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D52819-98D6-46AE-B4D7-82525E67A792}"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67B20-4989-4C85-A53B-4146349D2224}" type="slidenum">
              <a:rPr lang="en-US" smtClean="0"/>
              <a:t>‹#›</a:t>
            </a:fld>
            <a:endParaRPr lang="en-US"/>
          </a:p>
        </p:txBody>
      </p:sp>
    </p:spTree>
    <p:extLst>
      <p:ext uri="{BB962C8B-B14F-4D97-AF65-F5344CB8AC3E}">
        <p14:creationId xmlns:p14="http://schemas.microsoft.com/office/powerpoint/2010/main" val="3448916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52819-98D6-46AE-B4D7-82525E67A792}"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67B20-4989-4C85-A53B-4146349D2224}" type="slidenum">
              <a:rPr lang="en-US" smtClean="0"/>
              <a:t>‹#›</a:t>
            </a:fld>
            <a:endParaRPr lang="en-US"/>
          </a:p>
        </p:txBody>
      </p:sp>
    </p:spTree>
    <p:extLst>
      <p:ext uri="{BB962C8B-B14F-4D97-AF65-F5344CB8AC3E}">
        <p14:creationId xmlns:p14="http://schemas.microsoft.com/office/powerpoint/2010/main" val="798166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52819-98D6-46AE-B4D7-82525E67A792}"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67B20-4989-4C85-A53B-4146349D2224}" type="slidenum">
              <a:rPr lang="en-US" smtClean="0"/>
              <a:t>‹#›</a:t>
            </a:fld>
            <a:endParaRPr lang="en-US"/>
          </a:p>
        </p:txBody>
      </p:sp>
    </p:spTree>
    <p:extLst>
      <p:ext uri="{BB962C8B-B14F-4D97-AF65-F5344CB8AC3E}">
        <p14:creationId xmlns:p14="http://schemas.microsoft.com/office/powerpoint/2010/main" val="3364631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52819-98D6-46AE-B4D7-82525E67A792}"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67B20-4989-4C85-A53B-4146349D2224}" type="slidenum">
              <a:rPr lang="en-US" smtClean="0"/>
              <a:t>‹#›</a:t>
            </a:fld>
            <a:endParaRPr lang="en-US"/>
          </a:p>
        </p:txBody>
      </p:sp>
    </p:spTree>
    <p:extLst>
      <p:ext uri="{BB962C8B-B14F-4D97-AF65-F5344CB8AC3E}">
        <p14:creationId xmlns:p14="http://schemas.microsoft.com/office/powerpoint/2010/main" val="18641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D52819-98D6-46AE-B4D7-82525E67A792}"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67B20-4989-4C85-A53B-4146349D2224}" type="slidenum">
              <a:rPr lang="en-US" smtClean="0"/>
              <a:t>‹#›</a:t>
            </a:fld>
            <a:endParaRPr lang="en-US"/>
          </a:p>
        </p:txBody>
      </p:sp>
    </p:spTree>
    <p:extLst>
      <p:ext uri="{BB962C8B-B14F-4D97-AF65-F5344CB8AC3E}">
        <p14:creationId xmlns:p14="http://schemas.microsoft.com/office/powerpoint/2010/main" val="87539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D52819-98D6-46AE-B4D7-82525E67A792}"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67B20-4989-4C85-A53B-4146349D2224}" type="slidenum">
              <a:rPr lang="en-US" smtClean="0"/>
              <a:t>‹#›</a:t>
            </a:fld>
            <a:endParaRPr lang="en-US"/>
          </a:p>
        </p:txBody>
      </p:sp>
    </p:spTree>
    <p:extLst>
      <p:ext uri="{BB962C8B-B14F-4D97-AF65-F5344CB8AC3E}">
        <p14:creationId xmlns:p14="http://schemas.microsoft.com/office/powerpoint/2010/main" val="1035760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D52819-98D6-46AE-B4D7-82525E67A792}" type="datetimeFigureOut">
              <a:rPr lang="en-US" smtClean="0"/>
              <a:t>8/30/2019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367B20-4989-4C85-A53B-4146349D2224}" type="slidenum">
              <a:rPr lang="en-US" smtClean="0"/>
              <a:t>‹#›</a:t>
            </a:fld>
            <a:endParaRPr lang="en-US"/>
          </a:p>
        </p:txBody>
      </p:sp>
    </p:spTree>
    <p:extLst>
      <p:ext uri="{BB962C8B-B14F-4D97-AF65-F5344CB8AC3E}">
        <p14:creationId xmlns:p14="http://schemas.microsoft.com/office/powerpoint/2010/main" val="615634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D52819-98D6-46AE-B4D7-82525E67A792}" type="datetimeFigureOut">
              <a:rPr lang="en-US" smtClean="0"/>
              <a:t>8/30/2019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367B20-4989-4C85-A53B-4146349D2224}" type="slidenum">
              <a:rPr lang="en-US" smtClean="0"/>
              <a:t>‹#›</a:t>
            </a:fld>
            <a:endParaRPr lang="en-US"/>
          </a:p>
        </p:txBody>
      </p:sp>
    </p:spTree>
    <p:extLst>
      <p:ext uri="{BB962C8B-B14F-4D97-AF65-F5344CB8AC3E}">
        <p14:creationId xmlns:p14="http://schemas.microsoft.com/office/powerpoint/2010/main" val="52505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52819-98D6-46AE-B4D7-82525E67A792}" type="datetimeFigureOut">
              <a:rPr lang="en-US" smtClean="0"/>
              <a:t>8/30/2019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367B20-4989-4C85-A53B-4146349D2224}" type="slidenum">
              <a:rPr lang="en-US" smtClean="0"/>
              <a:t>‹#›</a:t>
            </a:fld>
            <a:endParaRPr lang="en-US"/>
          </a:p>
        </p:txBody>
      </p:sp>
    </p:spTree>
    <p:extLst>
      <p:ext uri="{BB962C8B-B14F-4D97-AF65-F5344CB8AC3E}">
        <p14:creationId xmlns:p14="http://schemas.microsoft.com/office/powerpoint/2010/main" val="3845964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D52819-98D6-46AE-B4D7-82525E67A792}"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67B20-4989-4C85-A53B-4146349D2224}" type="slidenum">
              <a:rPr lang="en-US" smtClean="0"/>
              <a:t>‹#›</a:t>
            </a:fld>
            <a:endParaRPr lang="en-US"/>
          </a:p>
        </p:txBody>
      </p:sp>
    </p:spTree>
    <p:extLst>
      <p:ext uri="{BB962C8B-B14F-4D97-AF65-F5344CB8AC3E}">
        <p14:creationId xmlns:p14="http://schemas.microsoft.com/office/powerpoint/2010/main" val="3902386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D52819-98D6-46AE-B4D7-82525E67A792}"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67B20-4989-4C85-A53B-4146349D2224}" type="slidenum">
              <a:rPr lang="en-US" smtClean="0"/>
              <a:t>‹#›</a:t>
            </a:fld>
            <a:endParaRPr lang="en-US"/>
          </a:p>
        </p:txBody>
      </p:sp>
    </p:spTree>
    <p:extLst>
      <p:ext uri="{BB962C8B-B14F-4D97-AF65-F5344CB8AC3E}">
        <p14:creationId xmlns:p14="http://schemas.microsoft.com/office/powerpoint/2010/main" val="2845116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52819-98D6-46AE-B4D7-82525E67A792}" type="datetimeFigureOut">
              <a:rPr lang="en-US" smtClean="0"/>
              <a:t>8/30/2019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67B20-4989-4C85-A53B-4146349D2224}" type="slidenum">
              <a:rPr lang="en-US" smtClean="0"/>
              <a:t>‹#›</a:t>
            </a:fld>
            <a:endParaRPr lang="en-US"/>
          </a:p>
        </p:txBody>
      </p:sp>
    </p:spTree>
    <p:extLst>
      <p:ext uri="{BB962C8B-B14F-4D97-AF65-F5344CB8AC3E}">
        <p14:creationId xmlns:p14="http://schemas.microsoft.com/office/powerpoint/2010/main" val="45380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hyperlink" Target="mailto:training@pplm.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parent.getrealeducation.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281EC-3255-4B04-92D2-4A148B3167F4}"/>
              </a:ext>
            </a:extLst>
          </p:cNvPr>
          <p:cNvSpPr>
            <a:spLocks noGrp="1"/>
          </p:cNvSpPr>
          <p:nvPr>
            <p:ph type="ctrTitle"/>
          </p:nvPr>
        </p:nvSpPr>
        <p:spPr>
          <a:xfrm>
            <a:off x="1165860" y="2073276"/>
            <a:ext cx="9860280" cy="1528762"/>
          </a:xfrm>
        </p:spPr>
        <p:txBody>
          <a:bodyPr>
            <a:normAutofit/>
          </a:bodyPr>
          <a:lstStyle/>
          <a:p>
            <a:r>
              <a:rPr lang="en-US" sz="9600" b="1" i="1" dirty="0">
                <a:solidFill>
                  <a:srgbClr val="0070C0"/>
                </a:solidFill>
              </a:rPr>
              <a:t>Get Real</a:t>
            </a:r>
            <a:r>
              <a:rPr lang="en-US" sz="9600" b="1" dirty="0">
                <a:solidFill>
                  <a:srgbClr val="0070C0"/>
                </a:solidFill>
              </a:rPr>
              <a:t> for Parents</a:t>
            </a:r>
          </a:p>
        </p:txBody>
      </p:sp>
      <p:sp>
        <p:nvSpPr>
          <p:cNvPr id="3" name="Subtitle 2">
            <a:extLst>
              <a:ext uri="{FF2B5EF4-FFF2-40B4-BE49-F238E27FC236}">
                <a16:creationId xmlns:a16="http://schemas.microsoft.com/office/drawing/2014/main" id="{9C110B47-F6D3-4567-9397-925BCD685312}"/>
              </a:ext>
            </a:extLst>
          </p:cNvPr>
          <p:cNvSpPr>
            <a:spLocks noGrp="1"/>
          </p:cNvSpPr>
          <p:nvPr>
            <p:ph type="subTitle" idx="1"/>
          </p:nvPr>
        </p:nvSpPr>
        <p:spPr>
          <a:xfrm>
            <a:off x="1524000" y="3602038"/>
            <a:ext cx="9144000" cy="1088715"/>
          </a:xfrm>
          <a:ln w="38100">
            <a:solidFill>
              <a:srgbClr val="0070C0"/>
            </a:solidFill>
          </a:ln>
        </p:spPr>
        <p:txBody>
          <a:bodyPr>
            <a:normAutofit fontScale="85000" lnSpcReduction="10000"/>
          </a:bodyPr>
          <a:lstStyle/>
          <a:p>
            <a:r>
              <a:rPr lang="en-US" sz="3600" dirty="0">
                <a:solidFill>
                  <a:srgbClr val="0070C0"/>
                </a:solidFill>
              </a:rPr>
              <a:t>A mobile website that puts the </a:t>
            </a:r>
            <a:r>
              <a:rPr lang="en-US" sz="3600" i="1" dirty="0">
                <a:solidFill>
                  <a:srgbClr val="0070C0"/>
                </a:solidFill>
              </a:rPr>
              <a:t>Get Real </a:t>
            </a:r>
            <a:r>
              <a:rPr lang="en-US" sz="3600" dirty="0">
                <a:solidFill>
                  <a:srgbClr val="0070C0"/>
                </a:solidFill>
              </a:rPr>
              <a:t>Middle School</a:t>
            </a:r>
          </a:p>
          <a:p>
            <a:r>
              <a:rPr lang="en-US" sz="3600" dirty="0">
                <a:solidFill>
                  <a:srgbClr val="0070C0"/>
                </a:solidFill>
              </a:rPr>
              <a:t> Family Letters and Activities online!</a:t>
            </a:r>
          </a:p>
        </p:txBody>
      </p:sp>
    </p:spTree>
    <p:extLst>
      <p:ext uri="{BB962C8B-B14F-4D97-AF65-F5344CB8AC3E}">
        <p14:creationId xmlns:p14="http://schemas.microsoft.com/office/powerpoint/2010/main" val="854168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51FD58-7094-4ADA-9882-FA5E8ABA7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246" y="1314015"/>
            <a:ext cx="7599508" cy="4056042"/>
          </a:xfrm>
          <a:prstGeom prst="rect">
            <a:avLst/>
          </a:prstGeom>
          <a:ln>
            <a:solidFill>
              <a:schemeClr val="tx1"/>
            </a:solidFill>
          </a:ln>
        </p:spPr>
      </p:pic>
      <p:sp>
        <p:nvSpPr>
          <p:cNvPr id="5" name="Title 1">
            <a:extLst>
              <a:ext uri="{FF2B5EF4-FFF2-40B4-BE49-F238E27FC236}">
                <a16:creationId xmlns:a16="http://schemas.microsoft.com/office/drawing/2014/main" id="{69BE6FD9-BE3D-45EB-B046-02040767D69D}"/>
              </a:ext>
            </a:extLst>
          </p:cNvPr>
          <p:cNvSpPr>
            <a:spLocks noGrp="1"/>
          </p:cNvSpPr>
          <p:nvPr>
            <p:ph type="title"/>
          </p:nvPr>
        </p:nvSpPr>
        <p:spPr>
          <a:xfrm>
            <a:off x="838199" y="229829"/>
            <a:ext cx="10515600" cy="966293"/>
          </a:xfrm>
          <a:solidFill>
            <a:srgbClr val="0070C0"/>
          </a:solidFill>
          <a:ln>
            <a:solidFill>
              <a:srgbClr val="0070C0"/>
            </a:solidFill>
          </a:ln>
        </p:spPr>
        <p:txBody>
          <a:bodyPr/>
          <a:lstStyle/>
          <a:p>
            <a:r>
              <a:rPr lang="en-US" dirty="0">
                <a:solidFill>
                  <a:schemeClr val="bg1"/>
                </a:solidFill>
              </a:rPr>
              <a:t>Inside </a:t>
            </a:r>
            <a:r>
              <a:rPr lang="en-US" b="1" i="1" dirty="0">
                <a:solidFill>
                  <a:schemeClr val="bg1"/>
                </a:solidFill>
              </a:rPr>
              <a:t>Get Real</a:t>
            </a:r>
            <a:r>
              <a:rPr lang="en-US" b="1" dirty="0">
                <a:solidFill>
                  <a:schemeClr val="bg1"/>
                </a:solidFill>
              </a:rPr>
              <a:t> for Parents</a:t>
            </a:r>
          </a:p>
        </p:txBody>
      </p:sp>
      <p:sp>
        <p:nvSpPr>
          <p:cNvPr id="7" name="TextBox 6">
            <a:extLst>
              <a:ext uri="{FF2B5EF4-FFF2-40B4-BE49-F238E27FC236}">
                <a16:creationId xmlns:a16="http://schemas.microsoft.com/office/drawing/2014/main" id="{07F59489-10EE-474D-8A13-01382400F2C9}"/>
              </a:ext>
            </a:extLst>
          </p:cNvPr>
          <p:cNvSpPr txBox="1"/>
          <p:nvPr/>
        </p:nvSpPr>
        <p:spPr>
          <a:xfrm>
            <a:off x="670559" y="5370057"/>
            <a:ext cx="10850880" cy="1661993"/>
          </a:xfrm>
          <a:prstGeom prst="rect">
            <a:avLst/>
          </a:prstGeom>
          <a:noFill/>
        </p:spPr>
        <p:txBody>
          <a:bodyPr wrap="square" rtlCol="0">
            <a:spAutoFit/>
          </a:bodyPr>
          <a:lstStyle/>
          <a:p>
            <a:r>
              <a:rPr lang="en-US" sz="2800" dirty="0"/>
              <a:t>This screen is an example of what one of the lessons looks like. A parent or caring adult can click on “lessons” to return to their dashboard to complete another lesson, switch students, or switch grades.</a:t>
            </a:r>
          </a:p>
          <a:p>
            <a:endParaRPr lang="en-US" dirty="0"/>
          </a:p>
        </p:txBody>
      </p:sp>
      <p:sp>
        <p:nvSpPr>
          <p:cNvPr id="8" name="Right Arrow 1">
            <a:extLst>
              <a:ext uri="{FF2B5EF4-FFF2-40B4-BE49-F238E27FC236}">
                <a16:creationId xmlns:a16="http://schemas.microsoft.com/office/drawing/2014/main" id="{D17153CD-F691-4136-ADB0-0783E3DD57EC}"/>
              </a:ext>
            </a:extLst>
          </p:cNvPr>
          <p:cNvSpPr/>
          <p:nvPr/>
        </p:nvSpPr>
        <p:spPr>
          <a:xfrm rot="16200000">
            <a:off x="3186839" y="2586886"/>
            <a:ext cx="962985" cy="4030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534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07381E-2B57-4C80-A10F-91C757184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253677" cy="3866147"/>
          </a:xfrm>
          <a:prstGeom prst="rect">
            <a:avLst/>
          </a:prstGeom>
          <a:ln>
            <a:solidFill>
              <a:schemeClr val="tx1"/>
            </a:solidFill>
          </a:ln>
        </p:spPr>
      </p:pic>
      <p:pic>
        <p:nvPicPr>
          <p:cNvPr id="5" name="Picture 4">
            <a:extLst>
              <a:ext uri="{FF2B5EF4-FFF2-40B4-BE49-F238E27FC236}">
                <a16:creationId xmlns:a16="http://schemas.microsoft.com/office/drawing/2014/main" id="{268E78ED-F8AC-412B-BFBC-455A3B09D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066" y="3292838"/>
            <a:ext cx="6798934" cy="3613803"/>
          </a:xfrm>
          <a:prstGeom prst="rect">
            <a:avLst/>
          </a:prstGeom>
          <a:ln>
            <a:solidFill>
              <a:schemeClr val="tx1"/>
            </a:solidFill>
          </a:ln>
        </p:spPr>
      </p:pic>
      <p:sp>
        <p:nvSpPr>
          <p:cNvPr id="8" name="TextBox 7">
            <a:extLst>
              <a:ext uri="{FF2B5EF4-FFF2-40B4-BE49-F238E27FC236}">
                <a16:creationId xmlns:a16="http://schemas.microsoft.com/office/drawing/2014/main" id="{CE078361-519B-43EE-9BA1-D1959481880E}"/>
              </a:ext>
            </a:extLst>
          </p:cNvPr>
          <p:cNvSpPr txBox="1"/>
          <p:nvPr/>
        </p:nvSpPr>
        <p:spPr>
          <a:xfrm>
            <a:off x="384239" y="4096987"/>
            <a:ext cx="4880760" cy="1815882"/>
          </a:xfrm>
          <a:prstGeom prst="rect">
            <a:avLst/>
          </a:prstGeom>
          <a:noFill/>
        </p:spPr>
        <p:txBody>
          <a:bodyPr wrap="square" rtlCol="0">
            <a:spAutoFit/>
          </a:bodyPr>
          <a:lstStyle/>
          <a:p>
            <a:r>
              <a:rPr lang="en-US" sz="2800" dirty="0"/>
              <a:t>When a lesson is in-progress or complete, the dashboard will reflect this with a grayed-out or orange-colored progress bar.</a:t>
            </a:r>
          </a:p>
        </p:txBody>
      </p:sp>
      <p:sp>
        <p:nvSpPr>
          <p:cNvPr id="9" name="Right Arrow 1">
            <a:extLst>
              <a:ext uri="{FF2B5EF4-FFF2-40B4-BE49-F238E27FC236}">
                <a16:creationId xmlns:a16="http://schemas.microsoft.com/office/drawing/2014/main" id="{6FDCB3E9-EFB4-4C97-ACF3-FBDAD5A243AC}"/>
              </a:ext>
            </a:extLst>
          </p:cNvPr>
          <p:cNvSpPr/>
          <p:nvPr/>
        </p:nvSpPr>
        <p:spPr>
          <a:xfrm rot="10800000">
            <a:off x="3049115" y="2888048"/>
            <a:ext cx="891432" cy="3331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1">
            <a:extLst>
              <a:ext uri="{FF2B5EF4-FFF2-40B4-BE49-F238E27FC236}">
                <a16:creationId xmlns:a16="http://schemas.microsoft.com/office/drawing/2014/main" id="{74F2BE1B-1FE3-482E-8209-41B572796E90}"/>
              </a:ext>
            </a:extLst>
          </p:cNvPr>
          <p:cNvSpPr/>
          <p:nvPr/>
        </p:nvSpPr>
        <p:spPr>
          <a:xfrm rot="18936078">
            <a:off x="8545100" y="5528418"/>
            <a:ext cx="1083169" cy="4030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426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287" y="211584"/>
            <a:ext cx="8847426" cy="4702629"/>
          </a:xfrm>
          <a:prstGeom prst="rect">
            <a:avLst/>
          </a:prstGeom>
          <a:ln>
            <a:solidFill>
              <a:schemeClr val="tx1"/>
            </a:solidFill>
          </a:ln>
        </p:spPr>
      </p:pic>
      <p:sp>
        <p:nvSpPr>
          <p:cNvPr id="2" name="TextBox 1">
            <a:extLst>
              <a:ext uri="{FF2B5EF4-FFF2-40B4-BE49-F238E27FC236}">
                <a16:creationId xmlns:a16="http://schemas.microsoft.com/office/drawing/2014/main" id="{0D83609B-615C-4823-B174-9CC029EB9775}"/>
              </a:ext>
            </a:extLst>
          </p:cNvPr>
          <p:cNvSpPr txBox="1"/>
          <p:nvPr/>
        </p:nvSpPr>
        <p:spPr>
          <a:xfrm>
            <a:off x="863063" y="4966892"/>
            <a:ext cx="10465873" cy="1815882"/>
          </a:xfrm>
          <a:prstGeom prst="rect">
            <a:avLst/>
          </a:prstGeom>
          <a:noFill/>
        </p:spPr>
        <p:txBody>
          <a:bodyPr wrap="square" rtlCol="0">
            <a:spAutoFit/>
          </a:bodyPr>
          <a:lstStyle/>
          <a:p>
            <a:r>
              <a:rPr lang="en-US" sz="2800" dirty="0"/>
              <a:t>Parents/caring adults have access to several great resources including frequently asked questions from young people with recommended answers; additional resource referrals; and tips for having conversations with young people about love, relationships, and sex.</a:t>
            </a:r>
          </a:p>
        </p:txBody>
      </p:sp>
      <p:sp>
        <p:nvSpPr>
          <p:cNvPr id="3" name="Rectangle 2">
            <a:extLst>
              <a:ext uri="{FF2B5EF4-FFF2-40B4-BE49-F238E27FC236}">
                <a16:creationId xmlns:a16="http://schemas.microsoft.com/office/drawing/2014/main" id="{88224A2E-8604-4E0A-AFD0-0F8351262514}"/>
              </a:ext>
            </a:extLst>
          </p:cNvPr>
          <p:cNvSpPr/>
          <p:nvPr/>
        </p:nvSpPr>
        <p:spPr>
          <a:xfrm>
            <a:off x="3621766" y="890649"/>
            <a:ext cx="2826327" cy="43938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087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1C96B-4CFC-409F-8DBD-B552EB2FC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03" y="1277369"/>
            <a:ext cx="7839082" cy="5456561"/>
          </a:xfrm>
          <a:prstGeom prst="rect">
            <a:avLst/>
          </a:prstGeom>
          <a:ln>
            <a:solidFill>
              <a:schemeClr val="tx1"/>
            </a:solidFill>
          </a:ln>
        </p:spPr>
      </p:pic>
      <p:sp>
        <p:nvSpPr>
          <p:cNvPr id="6" name="Content Placeholder 2">
            <a:extLst>
              <a:ext uri="{FF2B5EF4-FFF2-40B4-BE49-F238E27FC236}">
                <a16:creationId xmlns:a16="http://schemas.microsoft.com/office/drawing/2014/main" id="{35049B3C-DBC1-4AC1-952D-1B4407BF4FE7}"/>
              </a:ext>
            </a:extLst>
          </p:cNvPr>
          <p:cNvSpPr>
            <a:spLocks noGrp="1"/>
          </p:cNvSpPr>
          <p:nvPr>
            <p:ph idx="1"/>
          </p:nvPr>
        </p:nvSpPr>
        <p:spPr>
          <a:xfrm>
            <a:off x="8502314" y="1936217"/>
            <a:ext cx="3433011" cy="4138864"/>
          </a:xfrm>
        </p:spPr>
        <p:txBody>
          <a:bodyPr>
            <a:normAutofit/>
          </a:bodyPr>
          <a:lstStyle/>
          <a:p>
            <a:pPr marL="0" indent="0">
              <a:buNone/>
            </a:pPr>
            <a:r>
              <a:rPr lang="en-US" dirty="0"/>
              <a:t>We have provided a number of resources to support you in supporting the parents and caring adults of your students. These can be found in the </a:t>
            </a:r>
            <a:r>
              <a:rPr lang="en-US" b="1" dirty="0"/>
              <a:t>Parent Toolkit </a:t>
            </a:r>
            <a:r>
              <a:rPr lang="en-US" dirty="0"/>
              <a:t>on getrealeducation.org.</a:t>
            </a:r>
          </a:p>
        </p:txBody>
      </p:sp>
      <p:sp>
        <p:nvSpPr>
          <p:cNvPr id="7" name="Title 1">
            <a:extLst>
              <a:ext uri="{FF2B5EF4-FFF2-40B4-BE49-F238E27FC236}">
                <a16:creationId xmlns:a16="http://schemas.microsoft.com/office/drawing/2014/main" id="{9450ADB9-D31C-4288-A8F4-C3F979563D7B}"/>
              </a:ext>
            </a:extLst>
          </p:cNvPr>
          <p:cNvSpPr>
            <a:spLocks noGrp="1"/>
          </p:cNvSpPr>
          <p:nvPr>
            <p:ph type="title"/>
          </p:nvPr>
        </p:nvSpPr>
        <p:spPr>
          <a:xfrm>
            <a:off x="838200" y="166121"/>
            <a:ext cx="10515600" cy="966293"/>
          </a:xfrm>
          <a:solidFill>
            <a:srgbClr val="0070C0"/>
          </a:solidFill>
          <a:ln>
            <a:solidFill>
              <a:srgbClr val="0070C0"/>
            </a:solidFill>
          </a:ln>
        </p:spPr>
        <p:txBody>
          <a:bodyPr>
            <a:normAutofit/>
          </a:bodyPr>
          <a:lstStyle/>
          <a:p>
            <a:r>
              <a:rPr lang="en-US" dirty="0">
                <a:solidFill>
                  <a:schemeClr val="bg1"/>
                </a:solidFill>
              </a:rPr>
              <a:t>Supporting Parents and Caring Adults</a:t>
            </a:r>
            <a:endParaRPr lang="en-US" b="1" dirty="0">
              <a:solidFill>
                <a:schemeClr val="bg1"/>
              </a:solidFill>
            </a:endParaRPr>
          </a:p>
        </p:txBody>
      </p:sp>
      <p:sp>
        <p:nvSpPr>
          <p:cNvPr id="8" name="Right Arrow 1">
            <a:extLst>
              <a:ext uri="{FF2B5EF4-FFF2-40B4-BE49-F238E27FC236}">
                <a16:creationId xmlns:a16="http://schemas.microsoft.com/office/drawing/2014/main" id="{B894C2C7-2005-44B0-AE3D-F1A7A54B66E8}"/>
              </a:ext>
            </a:extLst>
          </p:cNvPr>
          <p:cNvSpPr/>
          <p:nvPr/>
        </p:nvSpPr>
        <p:spPr>
          <a:xfrm rot="12954640">
            <a:off x="2817410" y="3628491"/>
            <a:ext cx="790038" cy="3387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690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A6B2FE-46A1-42FC-AA69-E0C698091EB7}"/>
              </a:ext>
            </a:extLst>
          </p:cNvPr>
          <p:cNvSpPr>
            <a:spLocks noGrp="1"/>
          </p:cNvSpPr>
          <p:nvPr>
            <p:ph idx="1"/>
          </p:nvPr>
        </p:nvSpPr>
        <p:spPr>
          <a:xfrm>
            <a:off x="838200" y="5679676"/>
            <a:ext cx="10515600" cy="1178324"/>
          </a:xfrm>
        </p:spPr>
        <p:txBody>
          <a:bodyPr>
            <a:normAutofit lnSpcReduction="10000"/>
          </a:bodyPr>
          <a:lstStyle/>
          <a:p>
            <a:pPr marL="0" indent="0">
              <a:buNone/>
            </a:pPr>
            <a:r>
              <a:rPr lang="en-US" dirty="0"/>
              <a:t>There is a sample introduction letter to send home to parents, some sample language for a class or school newsletter, and steps for logging in that you can send home to parents.</a:t>
            </a:r>
          </a:p>
        </p:txBody>
      </p:sp>
      <p:sp>
        <p:nvSpPr>
          <p:cNvPr id="4" name="Title 1">
            <a:extLst>
              <a:ext uri="{FF2B5EF4-FFF2-40B4-BE49-F238E27FC236}">
                <a16:creationId xmlns:a16="http://schemas.microsoft.com/office/drawing/2014/main" id="{7436D167-5D40-41C5-9DF1-B4DE1401E4D3}"/>
              </a:ext>
            </a:extLst>
          </p:cNvPr>
          <p:cNvSpPr>
            <a:spLocks noGrp="1"/>
          </p:cNvSpPr>
          <p:nvPr>
            <p:ph type="title"/>
          </p:nvPr>
        </p:nvSpPr>
        <p:spPr>
          <a:xfrm>
            <a:off x="838200" y="197892"/>
            <a:ext cx="10515600" cy="966293"/>
          </a:xfrm>
          <a:solidFill>
            <a:srgbClr val="0070C0"/>
          </a:solidFill>
          <a:ln>
            <a:solidFill>
              <a:srgbClr val="0070C0"/>
            </a:solidFill>
          </a:ln>
        </p:spPr>
        <p:txBody>
          <a:bodyPr>
            <a:normAutofit/>
          </a:bodyPr>
          <a:lstStyle/>
          <a:p>
            <a:r>
              <a:rPr lang="en-US" dirty="0">
                <a:solidFill>
                  <a:schemeClr val="bg1"/>
                </a:solidFill>
              </a:rPr>
              <a:t>Supporting Parents and Caring Adults</a:t>
            </a:r>
            <a:endParaRPr lang="en-US" b="1" dirty="0">
              <a:solidFill>
                <a:schemeClr val="bg1"/>
              </a:solidFill>
            </a:endParaRPr>
          </a:p>
        </p:txBody>
      </p:sp>
      <p:pic>
        <p:nvPicPr>
          <p:cNvPr id="6" name="Picture 5">
            <a:extLst>
              <a:ext uri="{FF2B5EF4-FFF2-40B4-BE49-F238E27FC236}">
                <a16:creationId xmlns:a16="http://schemas.microsoft.com/office/drawing/2014/main" id="{9E3595CA-723A-4B99-9E0E-AAAD8D934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65" y="1292334"/>
            <a:ext cx="3298819" cy="4273332"/>
          </a:xfrm>
          <a:prstGeom prst="rect">
            <a:avLst/>
          </a:prstGeom>
          <a:ln>
            <a:solidFill>
              <a:schemeClr val="tx1"/>
            </a:solidFill>
          </a:ln>
        </p:spPr>
      </p:pic>
      <p:pic>
        <p:nvPicPr>
          <p:cNvPr id="8" name="Picture 7">
            <a:extLst>
              <a:ext uri="{FF2B5EF4-FFF2-40B4-BE49-F238E27FC236}">
                <a16:creationId xmlns:a16="http://schemas.microsoft.com/office/drawing/2014/main" id="{6309D5D8-5574-4D29-9784-9B265E363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9979" y="1297517"/>
            <a:ext cx="3289500" cy="4273332"/>
          </a:xfrm>
          <a:prstGeom prst="rect">
            <a:avLst/>
          </a:prstGeom>
          <a:ln>
            <a:solidFill>
              <a:schemeClr val="tx1"/>
            </a:solidFill>
          </a:ln>
        </p:spPr>
      </p:pic>
      <p:pic>
        <p:nvPicPr>
          <p:cNvPr id="17" name="Picture 16">
            <a:extLst>
              <a:ext uri="{FF2B5EF4-FFF2-40B4-BE49-F238E27FC236}">
                <a16:creationId xmlns:a16="http://schemas.microsoft.com/office/drawing/2014/main" id="{3854DE43-E4F9-4FB2-9835-6F69CFFBD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0674" y="1292335"/>
            <a:ext cx="3530896" cy="4273331"/>
          </a:xfrm>
          <a:prstGeom prst="rect">
            <a:avLst/>
          </a:prstGeom>
          <a:ln>
            <a:solidFill>
              <a:schemeClr val="tx1"/>
            </a:solidFill>
          </a:ln>
        </p:spPr>
      </p:pic>
    </p:spTree>
    <p:extLst>
      <p:ext uri="{BB962C8B-B14F-4D97-AF65-F5344CB8AC3E}">
        <p14:creationId xmlns:p14="http://schemas.microsoft.com/office/powerpoint/2010/main" val="2965277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386235-C2A7-4922-9928-A530815343E2}"/>
              </a:ext>
            </a:extLst>
          </p:cNvPr>
          <p:cNvSpPr>
            <a:spLocks noGrp="1"/>
          </p:cNvSpPr>
          <p:nvPr>
            <p:ph idx="1"/>
          </p:nvPr>
        </p:nvSpPr>
        <p:spPr>
          <a:xfrm>
            <a:off x="838200" y="1491916"/>
            <a:ext cx="10515600" cy="5168192"/>
          </a:xfrm>
        </p:spPr>
        <p:txBody>
          <a:bodyPr>
            <a:normAutofit/>
          </a:bodyPr>
          <a:lstStyle/>
          <a:p>
            <a:pPr marL="0" indent="0">
              <a:buNone/>
            </a:pPr>
            <a:r>
              <a:rPr lang="en-US" dirty="0"/>
              <a:t>In this presentation, we have…</a:t>
            </a:r>
          </a:p>
          <a:p>
            <a:r>
              <a:rPr lang="en-US" dirty="0"/>
              <a:t>Introduced the purpose of the </a:t>
            </a:r>
            <a:r>
              <a:rPr lang="en-US" b="1" i="1" dirty="0"/>
              <a:t>Get Real</a:t>
            </a:r>
            <a:r>
              <a:rPr lang="en-US" b="1" dirty="0"/>
              <a:t> for Parents</a:t>
            </a:r>
            <a:r>
              <a:rPr lang="en-US" dirty="0"/>
              <a:t> mobile website.</a:t>
            </a:r>
          </a:p>
          <a:p>
            <a:r>
              <a:rPr lang="en-US" dirty="0"/>
              <a:t>Presented evaluation results supporting the website’s efficacy.</a:t>
            </a:r>
          </a:p>
          <a:p>
            <a:r>
              <a:rPr lang="en-US" dirty="0"/>
              <a:t>Reviewed how parents and caring adults access the website and create a dashboard for their child.</a:t>
            </a:r>
          </a:p>
          <a:p>
            <a:r>
              <a:rPr lang="en-US" dirty="0"/>
              <a:t>Showcased all of the tools you as the educator have at your disposal for encouraging the parents and caring adults of your students to use the website.</a:t>
            </a:r>
          </a:p>
          <a:p>
            <a:pPr marL="0" indent="0">
              <a:buNone/>
            </a:pPr>
            <a:endParaRPr lang="en-US" dirty="0"/>
          </a:p>
          <a:p>
            <a:pPr marL="0" indent="0" algn="ctr">
              <a:buNone/>
            </a:pPr>
            <a:r>
              <a:rPr lang="en-US" b="1" dirty="0"/>
              <a:t>Simply email </a:t>
            </a:r>
            <a:r>
              <a:rPr lang="en-US" b="1" dirty="0">
                <a:hlinkClick r:id="rId2"/>
              </a:rPr>
              <a:t>training@pplm.org</a:t>
            </a:r>
            <a:r>
              <a:rPr lang="en-US" b="1" dirty="0"/>
              <a:t> to receive your educator access code and get parents and caring adults started!</a:t>
            </a:r>
          </a:p>
        </p:txBody>
      </p:sp>
      <p:sp>
        <p:nvSpPr>
          <p:cNvPr id="4" name="Title 1">
            <a:extLst>
              <a:ext uri="{FF2B5EF4-FFF2-40B4-BE49-F238E27FC236}">
                <a16:creationId xmlns:a16="http://schemas.microsoft.com/office/drawing/2014/main" id="{2A446187-6F2B-4FAC-A60B-BB1321D43736}"/>
              </a:ext>
            </a:extLst>
          </p:cNvPr>
          <p:cNvSpPr>
            <a:spLocks noGrp="1"/>
          </p:cNvSpPr>
          <p:nvPr>
            <p:ph type="title"/>
          </p:nvPr>
        </p:nvSpPr>
        <p:spPr>
          <a:xfrm>
            <a:off x="838200" y="197892"/>
            <a:ext cx="10515600" cy="966293"/>
          </a:xfrm>
          <a:solidFill>
            <a:srgbClr val="0070C0"/>
          </a:solidFill>
          <a:ln>
            <a:solidFill>
              <a:srgbClr val="0070C0"/>
            </a:solidFill>
          </a:ln>
        </p:spPr>
        <p:txBody>
          <a:bodyPr>
            <a:normAutofit/>
          </a:bodyPr>
          <a:lstStyle/>
          <a:p>
            <a:r>
              <a:rPr lang="en-US" dirty="0">
                <a:solidFill>
                  <a:schemeClr val="bg1"/>
                </a:solidFill>
              </a:rPr>
              <a:t>Wrapping Up</a:t>
            </a:r>
            <a:endParaRPr lang="en-US" b="1" dirty="0">
              <a:solidFill>
                <a:schemeClr val="bg1"/>
              </a:solidFill>
            </a:endParaRPr>
          </a:p>
        </p:txBody>
      </p:sp>
    </p:spTree>
    <p:extLst>
      <p:ext uri="{BB962C8B-B14F-4D97-AF65-F5344CB8AC3E}">
        <p14:creationId xmlns:p14="http://schemas.microsoft.com/office/powerpoint/2010/main" val="2725322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1CDF-DF39-4E0B-85C1-9B3AF391FF64}"/>
              </a:ext>
            </a:extLst>
          </p:cNvPr>
          <p:cNvSpPr>
            <a:spLocks noGrp="1"/>
          </p:cNvSpPr>
          <p:nvPr>
            <p:ph type="title"/>
          </p:nvPr>
        </p:nvSpPr>
        <p:spPr>
          <a:xfrm>
            <a:off x="838200" y="204704"/>
            <a:ext cx="10515600" cy="941161"/>
          </a:xfrm>
          <a:solidFill>
            <a:srgbClr val="0070C0"/>
          </a:solidFill>
          <a:ln>
            <a:solidFill>
              <a:srgbClr val="0070C0"/>
            </a:solidFill>
          </a:ln>
        </p:spPr>
        <p:txBody>
          <a:bodyPr/>
          <a:lstStyle/>
          <a:p>
            <a:r>
              <a:rPr lang="en-US" dirty="0">
                <a:solidFill>
                  <a:schemeClr val="bg1"/>
                </a:solidFill>
              </a:rPr>
              <a:t>Get to Know </a:t>
            </a:r>
            <a:r>
              <a:rPr lang="en-US" b="1" i="1" dirty="0">
                <a:solidFill>
                  <a:schemeClr val="bg1"/>
                </a:solidFill>
              </a:rPr>
              <a:t>Get Real</a:t>
            </a:r>
            <a:r>
              <a:rPr lang="en-US" b="1" dirty="0">
                <a:solidFill>
                  <a:schemeClr val="bg1"/>
                </a:solidFill>
              </a:rPr>
              <a:t> for Parents</a:t>
            </a:r>
          </a:p>
        </p:txBody>
      </p:sp>
      <p:sp>
        <p:nvSpPr>
          <p:cNvPr id="3" name="Content Placeholder 2">
            <a:extLst>
              <a:ext uri="{FF2B5EF4-FFF2-40B4-BE49-F238E27FC236}">
                <a16:creationId xmlns:a16="http://schemas.microsoft.com/office/drawing/2014/main" id="{7177A036-3E03-46CC-88EE-702C35A3FC09}"/>
              </a:ext>
            </a:extLst>
          </p:cNvPr>
          <p:cNvSpPr>
            <a:spLocks noGrp="1"/>
          </p:cNvSpPr>
          <p:nvPr>
            <p:ph idx="1"/>
          </p:nvPr>
        </p:nvSpPr>
        <p:spPr>
          <a:xfrm>
            <a:off x="838200" y="1572126"/>
            <a:ext cx="10515600" cy="4920750"/>
          </a:xfrm>
        </p:spPr>
        <p:txBody>
          <a:bodyPr>
            <a:normAutofit/>
          </a:bodyPr>
          <a:lstStyle/>
          <a:p>
            <a:r>
              <a:rPr lang="en-US" dirty="0"/>
              <a:t>The </a:t>
            </a:r>
            <a:r>
              <a:rPr lang="en-US" i="1" dirty="0"/>
              <a:t>Get Real </a:t>
            </a:r>
            <a:r>
              <a:rPr lang="en-US" dirty="0"/>
              <a:t>Middle School curriculum comes with access to the </a:t>
            </a:r>
            <a:r>
              <a:rPr lang="en-US" b="1" i="1" dirty="0"/>
              <a:t>Get Real</a:t>
            </a:r>
            <a:r>
              <a:rPr lang="en-US" b="1" dirty="0"/>
              <a:t> for Parents</a:t>
            </a:r>
            <a:r>
              <a:rPr lang="en-US" dirty="0"/>
              <a:t> mobile website.</a:t>
            </a:r>
          </a:p>
          <a:p>
            <a:r>
              <a:rPr lang="en-US" dirty="0"/>
              <a:t>Parents and other caring adults can access the mobile website through their phone, tablet, or computer.</a:t>
            </a:r>
          </a:p>
          <a:p>
            <a:r>
              <a:rPr lang="en-US" b="1" i="1" dirty="0"/>
              <a:t>Get Real </a:t>
            </a:r>
            <a:r>
              <a:rPr lang="en-US" b="1" dirty="0"/>
              <a:t>for Parents </a:t>
            </a:r>
            <a:r>
              <a:rPr lang="en-US" dirty="0"/>
              <a:t>allows parents and other caring adults to complete the family activities on the website with their children, as well as access additional resources including answers to FAQs and Tips for Talking.</a:t>
            </a:r>
          </a:p>
          <a:p>
            <a:r>
              <a:rPr lang="en-US" dirty="0"/>
              <a:t>All educators will need a unique access code to provide to parents and other caring adults.</a:t>
            </a:r>
          </a:p>
        </p:txBody>
      </p:sp>
    </p:spTree>
    <p:extLst>
      <p:ext uri="{BB962C8B-B14F-4D97-AF65-F5344CB8AC3E}">
        <p14:creationId xmlns:p14="http://schemas.microsoft.com/office/powerpoint/2010/main" val="43510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11F8B8-1166-49DF-8AC1-ADACA8C554EC}"/>
              </a:ext>
            </a:extLst>
          </p:cNvPr>
          <p:cNvSpPr>
            <a:spLocks noGrp="1"/>
          </p:cNvSpPr>
          <p:nvPr>
            <p:ph idx="1"/>
          </p:nvPr>
        </p:nvSpPr>
        <p:spPr>
          <a:xfrm>
            <a:off x="838200" y="1615044"/>
            <a:ext cx="10515600" cy="4877831"/>
          </a:xfrm>
        </p:spPr>
        <p:txBody>
          <a:bodyPr>
            <a:normAutofit fontScale="92500" lnSpcReduction="20000"/>
          </a:bodyPr>
          <a:lstStyle/>
          <a:p>
            <a:pPr>
              <a:lnSpc>
                <a:spcPct val="110000"/>
              </a:lnSpc>
            </a:pPr>
            <a:r>
              <a:rPr lang="en-US" sz="3000" dirty="0"/>
              <a:t>The </a:t>
            </a:r>
            <a:r>
              <a:rPr lang="en-US" sz="3000" b="1" i="1" dirty="0"/>
              <a:t>Get Real </a:t>
            </a:r>
            <a:r>
              <a:rPr lang="en-US" sz="3000" b="1" dirty="0"/>
              <a:t>for Parents</a:t>
            </a:r>
            <a:r>
              <a:rPr lang="en-US" sz="3000" dirty="0"/>
              <a:t> mobile website was piloted in 1 Spanish- speaking school in MA with 25 students and included teen focus groups and interviews with parents and other caring adults. </a:t>
            </a:r>
          </a:p>
          <a:p>
            <a:pPr>
              <a:lnSpc>
                <a:spcPct val="110000"/>
              </a:lnSpc>
            </a:pPr>
            <a:r>
              <a:rPr lang="en-US" sz="3000" dirty="0"/>
              <a:t>Then, 8 schools in Colorado, Massachusetts, and Virginia participated in the formative evaluation of </a:t>
            </a:r>
            <a:r>
              <a:rPr lang="en-US" sz="3000" b="1" i="1" dirty="0"/>
              <a:t>Get Real </a:t>
            </a:r>
            <a:r>
              <a:rPr lang="en-US" sz="3000" b="1" dirty="0"/>
              <a:t>for Parents</a:t>
            </a:r>
            <a:r>
              <a:rPr lang="en-US" sz="3000" dirty="0"/>
              <a:t>, led by Wellesley Centers for Women. </a:t>
            </a:r>
          </a:p>
          <a:p>
            <a:pPr>
              <a:lnSpc>
                <a:spcPct val="110000"/>
              </a:lnSpc>
            </a:pPr>
            <a:r>
              <a:rPr lang="en-US" sz="3000" dirty="0"/>
              <a:t>163 parents and caring adults participated, along with their children. After filing necessary consent forms, parents and their kids completed lesson activities along with pre-, mid-, and post-surveys regarding their experience using the website as well as comfort and frequency of conversations about communication, relationships, and sex.</a:t>
            </a:r>
          </a:p>
        </p:txBody>
      </p:sp>
      <p:sp>
        <p:nvSpPr>
          <p:cNvPr id="4" name="Title 1">
            <a:extLst>
              <a:ext uri="{FF2B5EF4-FFF2-40B4-BE49-F238E27FC236}">
                <a16:creationId xmlns:a16="http://schemas.microsoft.com/office/drawing/2014/main" id="{5204FAFA-ADD6-45EB-B666-6A86ADE088EC}"/>
              </a:ext>
            </a:extLst>
          </p:cNvPr>
          <p:cNvSpPr>
            <a:spLocks noGrp="1"/>
          </p:cNvSpPr>
          <p:nvPr>
            <p:ph type="title"/>
          </p:nvPr>
        </p:nvSpPr>
        <p:spPr>
          <a:xfrm>
            <a:off x="838200" y="220745"/>
            <a:ext cx="10515600" cy="941161"/>
          </a:xfrm>
          <a:solidFill>
            <a:srgbClr val="0070C0"/>
          </a:solidFill>
          <a:ln>
            <a:solidFill>
              <a:srgbClr val="0070C0"/>
            </a:solidFill>
          </a:ln>
        </p:spPr>
        <p:txBody>
          <a:bodyPr/>
          <a:lstStyle/>
          <a:p>
            <a:r>
              <a:rPr lang="en-US" b="1" i="1" dirty="0">
                <a:solidFill>
                  <a:schemeClr val="bg1"/>
                </a:solidFill>
              </a:rPr>
              <a:t>Get Real</a:t>
            </a:r>
            <a:r>
              <a:rPr lang="en-US" b="1" dirty="0">
                <a:solidFill>
                  <a:schemeClr val="bg1"/>
                </a:solidFill>
              </a:rPr>
              <a:t> for Parents </a:t>
            </a:r>
            <a:r>
              <a:rPr lang="en-US" dirty="0">
                <a:solidFill>
                  <a:schemeClr val="bg1"/>
                </a:solidFill>
              </a:rPr>
              <a:t>Evaluation</a:t>
            </a:r>
          </a:p>
        </p:txBody>
      </p:sp>
    </p:spTree>
    <p:extLst>
      <p:ext uri="{BB962C8B-B14F-4D97-AF65-F5344CB8AC3E}">
        <p14:creationId xmlns:p14="http://schemas.microsoft.com/office/powerpoint/2010/main" val="2652810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9D80F7-53D6-4A90-A3BA-CDA6E9F49AE7}"/>
              </a:ext>
            </a:extLst>
          </p:cNvPr>
          <p:cNvSpPr>
            <a:spLocks noGrp="1"/>
          </p:cNvSpPr>
          <p:nvPr>
            <p:ph idx="1"/>
          </p:nvPr>
        </p:nvSpPr>
        <p:spPr>
          <a:xfrm>
            <a:off x="838200" y="1543792"/>
            <a:ext cx="10515600" cy="4949083"/>
          </a:xfrm>
        </p:spPr>
        <p:txBody>
          <a:bodyPr>
            <a:normAutofit fontScale="92500" lnSpcReduction="20000"/>
          </a:bodyPr>
          <a:lstStyle/>
          <a:p>
            <a:pPr>
              <a:lnSpc>
                <a:spcPct val="110000"/>
              </a:lnSpc>
            </a:pPr>
            <a:r>
              <a:rPr lang="en-US" sz="3000" dirty="0"/>
              <a:t>We already know that involving parents and other caring adults as the primary sexuality educators of their own children has a positive impact. Now </a:t>
            </a:r>
            <a:r>
              <a:rPr lang="en-US" sz="3000" b="1" i="1" dirty="0"/>
              <a:t>Get Real </a:t>
            </a:r>
            <a:r>
              <a:rPr lang="en-US" sz="3000" b="1" dirty="0"/>
              <a:t>for Parents</a:t>
            </a:r>
            <a:r>
              <a:rPr lang="en-US" sz="3000" dirty="0"/>
              <a:t> makes it even easier!</a:t>
            </a:r>
          </a:p>
          <a:p>
            <a:pPr>
              <a:lnSpc>
                <a:spcPct val="110000"/>
              </a:lnSpc>
            </a:pPr>
            <a:r>
              <a:rPr lang="en-US" sz="3000" dirty="0"/>
              <a:t>Both parents </a:t>
            </a:r>
            <a:r>
              <a:rPr lang="en-US" sz="3000" b="1" dirty="0"/>
              <a:t>AND</a:t>
            </a:r>
            <a:r>
              <a:rPr lang="en-US" sz="3000" dirty="0"/>
              <a:t> teens (boys </a:t>
            </a:r>
            <a:r>
              <a:rPr lang="en-US" sz="3000" u="sng" dirty="0"/>
              <a:t>and</a:t>
            </a:r>
            <a:r>
              <a:rPr lang="en-US" sz="3000" dirty="0"/>
              <a:t> girls) reported significantly more talk with one another about relationships and sexuality after engaging with the </a:t>
            </a:r>
            <a:r>
              <a:rPr lang="en-US" sz="3000" b="1" i="1" dirty="0"/>
              <a:t>Get Real</a:t>
            </a:r>
            <a:r>
              <a:rPr lang="en-US" sz="3000" b="1" dirty="0"/>
              <a:t> for Parents</a:t>
            </a:r>
            <a:r>
              <a:rPr lang="en-US" sz="3000" dirty="0"/>
              <a:t> activities than before participating in the program.</a:t>
            </a:r>
          </a:p>
          <a:p>
            <a:pPr>
              <a:lnSpc>
                <a:spcPct val="110000"/>
              </a:lnSpc>
            </a:pPr>
            <a:r>
              <a:rPr lang="en-US" sz="3000" dirty="0"/>
              <a:t>Parents and teens reported that activities and conversation starters in </a:t>
            </a:r>
            <a:r>
              <a:rPr lang="en-US" sz="3000" b="1" i="1" dirty="0"/>
              <a:t>Get Real </a:t>
            </a:r>
            <a:r>
              <a:rPr lang="en-US" sz="3000" b="1" dirty="0"/>
              <a:t>for Parents</a:t>
            </a:r>
            <a:r>
              <a:rPr lang="en-US" sz="3000" dirty="0"/>
              <a:t> helped teens and parents bring up new conversations and questions, even after they had completed the lessons and activities. </a:t>
            </a:r>
            <a:endParaRPr lang="en-US" dirty="0"/>
          </a:p>
        </p:txBody>
      </p:sp>
      <p:sp>
        <p:nvSpPr>
          <p:cNvPr id="4" name="Title 1">
            <a:extLst>
              <a:ext uri="{FF2B5EF4-FFF2-40B4-BE49-F238E27FC236}">
                <a16:creationId xmlns:a16="http://schemas.microsoft.com/office/drawing/2014/main" id="{A8FDBA1B-722C-4774-AE78-1D3197CFB545}"/>
              </a:ext>
            </a:extLst>
          </p:cNvPr>
          <p:cNvSpPr>
            <a:spLocks noGrp="1"/>
          </p:cNvSpPr>
          <p:nvPr>
            <p:ph type="title"/>
          </p:nvPr>
        </p:nvSpPr>
        <p:spPr>
          <a:xfrm>
            <a:off x="838200" y="236788"/>
            <a:ext cx="10515600" cy="941161"/>
          </a:xfrm>
          <a:solidFill>
            <a:srgbClr val="0070C0"/>
          </a:solidFill>
          <a:ln>
            <a:solidFill>
              <a:srgbClr val="0070C0"/>
            </a:solidFill>
          </a:ln>
        </p:spPr>
        <p:txBody>
          <a:bodyPr/>
          <a:lstStyle/>
          <a:p>
            <a:r>
              <a:rPr lang="en-US" b="1" i="1" dirty="0">
                <a:solidFill>
                  <a:schemeClr val="bg1"/>
                </a:solidFill>
              </a:rPr>
              <a:t>Get Real</a:t>
            </a:r>
            <a:r>
              <a:rPr lang="en-US" b="1" dirty="0">
                <a:solidFill>
                  <a:schemeClr val="bg1"/>
                </a:solidFill>
              </a:rPr>
              <a:t> for Parents </a:t>
            </a:r>
            <a:r>
              <a:rPr lang="en-US" dirty="0">
                <a:solidFill>
                  <a:schemeClr val="bg1"/>
                </a:solidFill>
              </a:rPr>
              <a:t>Evaluation Results</a:t>
            </a:r>
          </a:p>
        </p:txBody>
      </p:sp>
    </p:spTree>
    <p:extLst>
      <p:ext uri="{BB962C8B-B14F-4D97-AF65-F5344CB8AC3E}">
        <p14:creationId xmlns:p14="http://schemas.microsoft.com/office/powerpoint/2010/main" val="1759378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1C0BB6-7E77-4B8E-B851-0515F13A70A3}"/>
              </a:ext>
            </a:extLst>
          </p:cNvPr>
          <p:cNvSpPr>
            <a:spLocks noGrp="1"/>
          </p:cNvSpPr>
          <p:nvPr>
            <p:ph idx="1"/>
          </p:nvPr>
        </p:nvSpPr>
        <p:spPr>
          <a:xfrm>
            <a:off x="838200" y="1620253"/>
            <a:ext cx="10515600" cy="4026569"/>
          </a:xfrm>
        </p:spPr>
        <p:txBody>
          <a:bodyPr>
            <a:normAutofit/>
          </a:bodyPr>
          <a:lstStyle/>
          <a:p>
            <a:r>
              <a:rPr lang="en-US" dirty="0"/>
              <a:t>In order for you to support the parents and caring adults of your students, the following slides will show you exactly what parents and caring adults will see when they log in to complete the activities with their children.</a:t>
            </a:r>
          </a:p>
          <a:p>
            <a:r>
              <a:rPr lang="en-US" dirty="0"/>
              <a:t>Take a look so that you can field questions from parents as they begin engaging with the website.</a:t>
            </a:r>
          </a:p>
          <a:p>
            <a:r>
              <a:rPr lang="en-US" dirty="0"/>
              <a:t>After a look at the website, there will be a few slides about how you, the </a:t>
            </a:r>
            <a:r>
              <a:rPr lang="en-US" i="1" dirty="0"/>
              <a:t>Get Real</a:t>
            </a:r>
            <a:r>
              <a:rPr lang="en-US" dirty="0"/>
              <a:t> Educator, can support parents and caring adults in using the website.</a:t>
            </a:r>
          </a:p>
        </p:txBody>
      </p:sp>
      <p:sp>
        <p:nvSpPr>
          <p:cNvPr id="4" name="Title 1">
            <a:extLst>
              <a:ext uri="{FF2B5EF4-FFF2-40B4-BE49-F238E27FC236}">
                <a16:creationId xmlns:a16="http://schemas.microsoft.com/office/drawing/2014/main" id="{1DC540A1-D726-4FDA-90BA-4786178EB3C4}"/>
              </a:ext>
            </a:extLst>
          </p:cNvPr>
          <p:cNvSpPr>
            <a:spLocks noGrp="1"/>
          </p:cNvSpPr>
          <p:nvPr>
            <p:ph type="title"/>
          </p:nvPr>
        </p:nvSpPr>
        <p:spPr>
          <a:xfrm>
            <a:off x="838200" y="213360"/>
            <a:ext cx="10515600" cy="966293"/>
          </a:xfrm>
          <a:solidFill>
            <a:srgbClr val="0070C0"/>
          </a:solidFill>
          <a:ln>
            <a:solidFill>
              <a:srgbClr val="0070C0"/>
            </a:solidFill>
          </a:ln>
        </p:spPr>
        <p:txBody>
          <a:bodyPr/>
          <a:lstStyle/>
          <a:p>
            <a:r>
              <a:rPr lang="en-US" dirty="0">
                <a:solidFill>
                  <a:schemeClr val="bg1"/>
                </a:solidFill>
              </a:rPr>
              <a:t>Accessing</a:t>
            </a:r>
            <a:r>
              <a:rPr lang="en-US" b="1" dirty="0">
                <a:solidFill>
                  <a:schemeClr val="bg1"/>
                </a:solidFill>
              </a:rPr>
              <a:t> </a:t>
            </a:r>
            <a:r>
              <a:rPr lang="en-US" b="1" i="1" dirty="0">
                <a:solidFill>
                  <a:schemeClr val="bg1"/>
                </a:solidFill>
              </a:rPr>
              <a:t>Get Real</a:t>
            </a:r>
            <a:r>
              <a:rPr lang="en-US" b="1" dirty="0">
                <a:solidFill>
                  <a:schemeClr val="bg1"/>
                </a:solidFill>
              </a:rPr>
              <a:t> for Parents</a:t>
            </a:r>
          </a:p>
        </p:txBody>
      </p:sp>
    </p:spTree>
    <p:extLst>
      <p:ext uri="{BB962C8B-B14F-4D97-AF65-F5344CB8AC3E}">
        <p14:creationId xmlns:p14="http://schemas.microsoft.com/office/powerpoint/2010/main" val="2914170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12F6FE-9332-4895-B375-44E375B42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520" y="237876"/>
            <a:ext cx="9102960" cy="5278827"/>
          </a:xfrm>
          <a:prstGeom prst="rect">
            <a:avLst/>
          </a:prstGeom>
          <a:ln>
            <a:solidFill>
              <a:schemeClr val="tx1"/>
            </a:solidFill>
          </a:ln>
        </p:spPr>
      </p:pic>
      <p:sp>
        <p:nvSpPr>
          <p:cNvPr id="11" name="Right Arrow 1">
            <a:extLst>
              <a:ext uri="{FF2B5EF4-FFF2-40B4-BE49-F238E27FC236}">
                <a16:creationId xmlns:a16="http://schemas.microsoft.com/office/drawing/2014/main" id="{BF21079B-EC8B-4959-998E-B9D8F2CF82D8}"/>
              </a:ext>
            </a:extLst>
          </p:cNvPr>
          <p:cNvSpPr/>
          <p:nvPr/>
        </p:nvSpPr>
        <p:spPr>
          <a:xfrm rot="13127726">
            <a:off x="3815861" y="2719420"/>
            <a:ext cx="1339778" cy="8643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9D5FC1-3B54-47E0-B3BF-97879D376BBA}"/>
              </a:ext>
            </a:extLst>
          </p:cNvPr>
          <p:cNvSpPr txBox="1"/>
          <p:nvPr/>
        </p:nvSpPr>
        <p:spPr>
          <a:xfrm>
            <a:off x="914400" y="5666017"/>
            <a:ext cx="10363200" cy="954107"/>
          </a:xfrm>
          <a:prstGeom prst="rect">
            <a:avLst/>
          </a:prstGeom>
          <a:noFill/>
        </p:spPr>
        <p:txBody>
          <a:bodyPr wrap="square" rtlCol="0">
            <a:spAutoFit/>
          </a:bodyPr>
          <a:lstStyle/>
          <a:p>
            <a:r>
              <a:rPr lang="en-US" sz="2800" dirty="0"/>
              <a:t>Parents and caring adults will go to: </a:t>
            </a:r>
            <a:r>
              <a:rPr lang="en-US" sz="2800" u="sng" dirty="0">
                <a:hlinkClick r:id="rId4"/>
              </a:rPr>
              <a:t>parent.getrealeducation.org</a:t>
            </a:r>
            <a:r>
              <a:rPr lang="en-US" sz="2800" dirty="0"/>
              <a:t>.</a:t>
            </a:r>
          </a:p>
          <a:p>
            <a:pPr lvl="0"/>
            <a:r>
              <a:rPr lang="en-US" sz="2800" dirty="0"/>
              <a:t>They will click on the orange “First time user?” button.</a:t>
            </a:r>
          </a:p>
        </p:txBody>
      </p:sp>
    </p:spTree>
    <p:extLst>
      <p:ext uri="{BB962C8B-B14F-4D97-AF65-F5344CB8AC3E}">
        <p14:creationId xmlns:p14="http://schemas.microsoft.com/office/powerpoint/2010/main" val="3420662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73240" cy="3656301"/>
          </a:xfrm>
          <a:prstGeom prst="rect">
            <a:avLst/>
          </a:prstGeom>
          <a:ln>
            <a:solidFill>
              <a:schemeClr val="tx1"/>
            </a:solidFill>
          </a:ln>
        </p:spPr>
      </p:pic>
      <p:sp>
        <p:nvSpPr>
          <p:cNvPr id="5" name="Right Arrow 4"/>
          <p:cNvSpPr/>
          <p:nvPr/>
        </p:nvSpPr>
        <p:spPr>
          <a:xfrm>
            <a:off x="651253" y="2391462"/>
            <a:ext cx="1305979" cy="68701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99FBA1-1727-4FB9-860E-CDC047D4379F}"/>
              </a:ext>
            </a:extLst>
          </p:cNvPr>
          <p:cNvSpPr txBox="1"/>
          <p:nvPr/>
        </p:nvSpPr>
        <p:spPr>
          <a:xfrm>
            <a:off x="6949025" y="234616"/>
            <a:ext cx="3433068" cy="2523768"/>
          </a:xfrm>
          <a:prstGeom prst="rect">
            <a:avLst/>
          </a:prstGeom>
          <a:noFill/>
        </p:spPr>
        <p:txBody>
          <a:bodyPr wrap="square" rtlCol="0">
            <a:spAutoFit/>
          </a:bodyPr>
          <a:lstStyle/>
          <a:p>
            <a:r>
              <a:rPr lang="en-US" sz="2800" dirty="0"/>
              <a:t>Parents and caring adults will enter the unique educator access code that </a:t>
            </a:r>
            <a:r>
              <a:rPr lang="en-US" sz="2800" b="1" dirty="0"/>
              <a:t>you provide to them</a:t>
            </a:r>
            <a:r>
              <a:rPr lang="en-US" sz="2800" dirty="0"/>
              <a:t>. </a:t>
            </a:r>
          </a:p>
          <a:p>
            <a:endParaRPr lang="en-US" sz="1600" dirty="0"/>
          </a:p>
        </p:txBody>
      </p:sp>
      <p:pic>
        <p:nvPicPr>
          <p:cNvPr id="6" name="Picture 5">
            <a:extLst>
              <a:ext uri="{FF2B5EF4-FFF2-40B4-BE49-F238E27FC236}">
                <a16:creationId xmlns:a16="http://schemas.microsoft.com/office/drawing/2014/main" id="{C6639F01-1137-4491-A805-FF0482028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214" y="2993882"/>
            <a:ext cx="7214786" cy="3864118"/>
          </a:xfrm>
          <a:prstGeom prst="rect">
            <a:avLst/>
          </a:prstGeom>
          <a:ln>
            <a:solidFill>
              <a:schemeClr val="tx1"/>
            </a:solidFill>
          </a:ln>
        </p:spPr>
      </p:pic>
      <p:sp>
        <p:nvSpPr>
          <p:cNvPr id="7" name="TextBox 6">
            <a:extLst>
              <a:ext uri="{FF2B5EF4-FFF2-40B4-BE49-F238E27FC236}">
                <a16:creationId xmlns:a16="http://schemas.microsoft.com/office/drawing/2014/main" id="{FBCD5F94-1009-40D6-8712-24DB26C5FFAD}"/>
              </a:ext>
            </a:extLst>
          </p:cNvPr>
          <p:cNvSpPr txBox="1"/>
          <p:nvPr/>
        </p:nvSpPr>
        <p:spPr>
          <a:xfrm>
            <a:off x="1245650" y="4613499"/>
            <a:ext cx="3668177" cy="1815882"/>
          </a:xfrm>
          <a:prstGeom prst="rect">
            <a:avLst/>
          </a:prstGeom>
          <a:noFill/>
        </p:spPr>
        <p:txBody>
          <a:bodyPr wrap="square" rtlCol="0">
            <a:spAutoFit/>
          </a:bodyPr>
          <a:lstStyle/>
          <a:p>
            <a:pPr algn="r"/>
            <a:r>
              <a:rPr lang="en-US" sz="2800" dirty="0"/>
              <a:t>On the next screen, they will enter their name and email address.</a:t>
            </a:r>
            <a:endParaRPr lang="en-US" sz="1600" dirty="0"/>
          </a:p>
        </p:txBody>
      </p:sp>
      <p:sp>
        <p:nvSpPr>
          <p:cNvPr id="8" name="Right Arrow 5">
            <a:extLst>
              <a:ext uri="{FF2B5EF4-FFF2-40B4-BE49-F238E27FC236}">
                <a16:creationId xmlns:a16="http://schemas.microsoft.com/office/drawing/2014/main" id="{08D79FD2-DB45-416E-8E01-98FD35893C40}"/>
              </a:ext>
            </a:extLst>
          </p:cNvPr>
          <p:cNvSpPr/>
          <p:nvPr/>
        </p:nvSpPr>
        <p:spPr>
          <a:xfrm>
            <a:off x="6355080" y="5369106"/>
            <a:ext cx="593945" cy="2138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6">
            <a:extLst>
              <a:ext uri="{FF2B5EF4-FFF2-40B4-BE49-F238E27FC236}">
                <a16:creationId xmlns:a16="http://schemas.microsoft.com/office/drawing/2014/main" id="{1D211DBB-19DB-45FF-BCDC-CA30079AAEF0}"/>
              </a:ext>
            </a:extLst>
          </p:cNvPr>
          <p:cNvSpPr/>
          <p:nvPr/>
        </p:nvSpPr>
        <p:spPr>
          <a:xfrm>
            <a:off x="6355080" y="5772046"/>
            <a:ext cx="593945" cy="2138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7">
            <a:extLst>
              <a:ext uri="{FF2B5EF4-FFF2-40B4-BE49-F238E27FC236}">
                <a16:creationId xmlns:a16="http://schemas.microsoft.com/office/drawing/2014/main" id="{DA970BCD-D0BF-47D0-9B67-AEE66A1B012B}"/>
              </a:ext>
            </a:extLst>
          </p:cNvPr>
          <p:cNvSpPr/>
          <p:nvPr/>
        </p:nvSpPr>
        <p:spPr>
          <a:xfrm>
            <a:off x="6355080" y="6107770"/>
            <a:ext cx="593945" cy="2138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290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257462" cy="3871357"/>
          </a:xfrm>
          <a:prstGeom prst="rect">
            <a:avLst/>
          </a:prstGeom>
          <a:ln>
            <a:solidFill>
              <a:schemeClr val="tx1"/>
            </a:solidFill>
          </a:ln>
        </p:spPr>
      </p:pic>
      <p:sp>
        <p:nvSpPr>
          <p:cNvPr id="2" name="TextBox 1">
            <a:extLst>
              <a:ext uri="{FF2B5EF4-FFF2-40B4-BE49-F238E27FC236}">
                <a16:creationId xmlns:a16="http://schemas.microsoft.com/office/drawing/2014/main" id="{2872D97E-68F1-4E09-BB04-A5840211637F}"/>
              </a:ext>
            </a:extLst>
          </p:cNvPr>
          <p:cNvSpPr txBox="1"/>
          <p:nvPr/>
        </p:nvSpPr>
        <p:spPr>
          <a:xfrm>
            <a:off x="342418" y="4014058"/>
            <a:ext cx="4857281" cy="2954655"/>
          </a:xfrm>
          <a:prstGeom prst="rect">
            <a:avLst/>
          </a:prstGeom>
          <a:noFill/>
        </p:spPr>
        <p:txBody>
          <a:bodyPr wrap="square" rtlCol="0">
            <a:spAutoFit/>
          </a:bodyPr>
          <a:lstStyle/>
          <a:p>
            <a:r>
              <a:rPr lang="en-US" sz="2800" dirty="0"/>
              <a:t>After inputting their information, they will check the inbox of the email they just entered for a login link. They will click on the link to complete login.</a:t>
            </a:r>
          </a:p>
          <a:p>
            <a:endParaRPr lang="en-US" dirty="0"/>
          </a:p>
        </p:txBody>
      </p:sp>
      <p:pic>
        <p:nvPicPr>
          <p:cNvPr id="8" name="Picture 7">
            <a:extLst>
              <a:ext uri="{FF2B5EF4-FFF2-40B4-BE49-F238E27FC236}">
                <a16:creationId xmlns:a16="http://schemas.microsoft.com/office/drawing/2014/main" id="{949AEC71-D709-4DF9-BA81-BC4291927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2116" y="3293818"/>
            <a:ext cx="6649884" cy="3564182"/>
          </a:xfrm>
          <a:prstGeom prst="rect">
            <a:avLst/>
          </a:prstGeom>
          <a:ln>
            <a:solidFill>
              <a:schemeClr val="tx1"/>
            </a:solidFill>
          </a:ln>
        </p:spPr>
      </p:pic>
    </p:spTree>
    <p:extLst>
      <p:ext uri="{BB962C8B-B14F-4D97-AF65-F5344CB8AC3E}">
        <p14:creationId xmlns:p14="http://schemas.microsoft.com/office/powerpoint/2010/main" val="1482060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3123B8-11F5-44E9-8D3C-4AB249EF3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056120" cy="3750504"/>
          </a:xfrm>
          <a:prstGeom prst="rect">
            <a:avLst/>
          </a:prstGeom>
          <a:ln>
            <a:solidFill>
              <a:schemeClr val="tx1"/>
            </a:solidFill>
          </a:ln>
        </p:spPr>
      </p:pic>
      <p:pic>
        <p:nvPicPr>
          <p:cNvPr id="5" name="Picture 4">
            <a:extLst>
              <a:ext uri="{FF2B5EF4-FFF2-40B4-BE49-F238E27FC236}">
                <a16:creationId xmlns:a16="http://schemas.microsoft.com/office/drawing/2014/main" id="{F550F27F-76A7-48CE-9360-DF07E7583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087" y="3107496"/>
            <a:ext cx="7124913" cy="3750504"/>
          </a:xfrm>
          <a:prstGeom prst="rect">
            <a:avLst/>
          </a:prstGeom>
          <a:ln>
            <a:solidFill>
              <a:schemeClr val="tx1"/>
            </a:solidFill>
          </a:ln>
        </p:spPr>
      </p:pic>
      <p:sp>
        <p:nvSpPr>
          <p:cNvPr id="6" name="TextBox 5">
            <a:extLst>
              <a:ext uri="{FF2B5EF4-FFF2-40B4-BE49-F238E27FC236}">
                <a16:creationId xmlns:a16="http://schemas.microsoft.com/office/drawing/2014/main" id="{785F880A-5A87-45CB-8D53-DA3ED86086CB}"/>
              </a:ext>
            </a:extLst>
          </p:cNvPr>
          <p:cNvSpPr txBox="1"/>
          <p:nvPr/>
        </p:nvSpPr>
        <p:spPr>
          <a:xfrm>
            <a:off x="7152374" y="430364"/>
            <a:ext cx="4943373" cy="2246769"/>
          </a:xfrm>
          <a:prstGeom prst="rect">
            <a:avLst/>
          </a:prstGeom>
          <a:noFill/>
        </p:spPr>
        <p:txBody>
          <a:bodyPr wrap="square" rtlCol="0">
            <a:spAutoFit/>
          </a:bodyPr>
          <a:lstStyle/>
          <a:p>
            <a:r>
              <a:rPr lang="en-US" sz="2800" dirty="0"/>
              <a:t>After clicking the link, they will be brought back to the </a:t>
            </a:r>
            <a:r>
              <a:rPr lang="en-US" sz="2800" b="1" i="1" dirty="0"/>
              <a:t>Get Real</a:t>
            </a:r>
            <a:r>
              <a:rPr lang="en-US" sz="2800" b="1" dirty="0"/>
              <a:t> for Parents</a:t>
            </a:r>
            <a:r>
              <a:rPr lang="en-US" sz="2800" dirty="0"/>
              <a:t> website where they will enter their child’s name and grade level.</a:t>
            </a:r>
          </a:p>
        </p:txBody>
      </p:sp>
      <p:sp>
        <p:nvSpPr>
          <p:cNvPr id="7" name="TextBox 6">
            <a:extLst>
              <a:ext uri="{FF2B5EF4-FFF2-40B4-BE49-F238E27FC236}">
                <a16:creationId xmlns:a16="http://schemas.microsoft.com/office/drawing/2014/main" id="{0EE5FAFA-031A-4928-998B-30FF0F7B587C}"/>
              </a:ext>
            </a:extLst>
          </p:cNvPr>
          <p:cNvSpPr txBox="1"/>
          <p:nvPr/>
        </p:nvSpPr>
        <p:spPr>
          <a:xfrm>
            <a:off x="0" y="4042368"/>
            <a:ext cx="4890624" cy="2523768"/>
          </a:xfrm>
          <a:prstGeom prst="rect">
            <a:avLst/>
          </a:prstGeom>
          <a:noFill/>
        </p:spPr>
        <p:txBody>
          <a:bodyPr wrap="square" rtlCol="0">
            <a:spAutoFit/>
          </a:bodyPr>
          <a:lstStyle/>
          <a:p>
            <a:pPr algn="r"/>
            <a:r>
              <a:rPr lang="en-US" sz="2800" dirty="0"/>
              <a:t>After submitting their child’s information, they will be on the website! This is an example of the “Dashboard” page that they will see for their child.</a:t>
            </a:r>
          </a:p>
          <a:p>
            <a:endParaRPr lang="en-US" dirty="0"/>
          </a:p>
        </p:txBody>
      </p:sp>
    </p:spTree>
    <p:extLst>
      <p:ext uri="{BB962C8B-B14F-4D97-AF65-F5344CB8AC3E}">
        <p14:creationId xmlns:p14="http://schemas.microsoft.com/office/powerpoint/2010/main" val="1360335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1293</TotalTime>
  <Words>866</Words>
  <Application>Microsoft Office PowerPoint</Application>
  <PresentationFormat>Widescreen</PresentationFormat>
  <Paragraphs>47</Paragraphs>
  <Slides>15</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Get Real for Parents</vt:lpstr>
      <vt:lpstr>Get to Know Get Real for Parents</vt:lpstr>
      <vt:lpstr>Get Real for Parents Evaluation</vt:lpstr>
      <vt:lpstr>Get Real for Parents Evaluation Results</vt:lpstr>
      <vt:lpstr>Accessing Get Real for Parents</vt:lpstr>
      <vt:lpstr>PowerPoint Presentation</vt:lpstr>
      <vt:lpstr>PowerPoint Presentation</vt:lpstr>
      <vt:lpstr>PowerPoint Presentation</vt:lpstr>
      <vt:lpstr>PowerPoint Presentation</vt:lpstr>
      <vt:lpstr>Inside Get Real for Parents</vt:lpstr>
      <vt:lpstr>PowerPoint Presentation</vt:lpstr>
      <vt:lpstr>PowerPoint Presentation</vt:lpstr>
      <vt:lpstr>Supporting Parents and Caring Adults</vt:lpstr>
      <vt:lpstr>Supporting Parents and Caring Adults</vt:lpstr>
      <vt:lpstr>Wrapping Up</vt:lpstr>
    </vt:vector>
  </TitlesOfParts>
  <Company>Amazon.com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Cyr-Mutty, Sarah</dc:creator>
  <cp:lastModifiedBy>Towle, Hilary</cp:lastModifiedBy>
  <cp:revision>73</cp:revision>
  <dcterms:created xsi:type="dcterms:W3CDTF">2017-03-15T21:07:50Z</dcterms:created>
  <dcterms:modified xsi:type="dcterms:W3CDTF">2019-08-30T16:41:53Z</dcterms:modified>
</cp:coreProperties>
</file>